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7" r:id="rId8"/>
    <p:sldId id="263" r:id="rId9"/>
    <p:sldId id="264" r:id="rId10"/>
    <p:sldId id="265" r:id="rId11"/>
    <p:sldId id="273" r:id="rId12"/>
    <p:sldId id="266" r:id="rId13"/>
    <p:sldId id="270" r:id="rId14"/>
    <p:sldId id="271" r:id="rId15"/>
    <p:sldId id="274" r:id="rId16"/>
    <p:sldId id="275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2A3CF"/>
    <a:srgbClr val="F164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973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2A783-70E5-454F-A101-D5CBB24A43AB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B073D-A93B-9245-B02E-F9737F59F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 l="800" r="7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661012"/>
            <a:ext cx="8305800" cy="269178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Social Media &amp; Integrated Marketing Programs: </a:t>
            </a:r>
            <a:r>
              <a:rPr lang="en-US" i="1" dirty="0" smtClean="0">
                <a:solidFill>
                  <a:schemeClr val="bg1"/>
                </a:solidFill>
              </a:rPr>
              <a:t>How to Monitor, Measure &amp; Demonstrate Results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57200" y="4572000"/>
            <a:ext cx="8229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numCol="2"/>
          <a:lstStyle/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rial"/>
              </a:rPr>
              <a:t>Sandra Fathi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rial"/>
              </a:rPr>
              <a:t>President, Affect Strategies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rial"/>
              </a:rPr>
              <a:t>President, PRSA New York Chapter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rial"/>
              </a:rPr>
              <a:t>Email: </a:t>
            </a:r>
            <a:r>
              <a:rPr lang="en-US" dirty="0">
                <a:solidFill>
                  <a:srgbClr val="FFFFFF"/>
                </a:solidFill>
                <a:latin typeface="+mj-lt"/>
                <a:ea typeface="Apex New Light Italic" pitchFamily="50" charset="0"/>
                <a:cs typeface="Arial"/>
              </a:rPr>
              <a:t>sfathi@affectstrategies.com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rial"/>
              </a:rPr>
              <a:t>Twitter: @sandrafathi 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pex New Light Italic" pitchFamily="50" charset="0"/>
              </a:rPr>
              <a:t> 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Apex New Light Italic" pitchFamily="50" charset="0"/>
                <a:cs typeface="Apex New Light Italic" pitchFamily="50" charset="0"/>
              </a:rPr>
              <a:t> </a:t>
            </a:r>
          </a:p>
          <a:p>
            <a:pPr marL="115888" indent="-115888">
              <a:spcBef>
                <a:spcPct val="20000"/>
              </a:spcBef>
              <a:buFont typeface="Apex New Book" pitchFamily="50" charset="0"/>
              <a:buNone/>
              <a:defRPr/>
            </a:pPr>
            <a:endParaRPr lang="en-US" dirty="0">
              <a:solidFill>
                <a:schemeClr val="bg1"/>
              </a:solidFill>
              <a:latin typeface="+mj-lt"/>
              <a:ea typeface="Apex New Light Italic" pitchFamily="50" charset="0"/>
              <a:cs typeface="Apex New Light Italic" pitchFamily="50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81000" y="3352800"/>
            <a:ext cx="853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  <a:latin typeface="+mj-lt"/>
              </a:rPr>
              <a:t>Web 2.0 Conference</a:t>
            </a:r>
          </a:p>
          <a:p>
            <a:r>
              <a:rPr lang="en-US" sz="2000" i="1" dirty="0" smtClean="0">
                <a:solidFill>
                  <a:schemeClr val="bg1"/>
                </a:solidFill>
                <a:latin typeface="+mj-lt"/>
              </a:rPr>
              <a:t>San Francisco, March 30, 2011 </a:t>
            </a:r>
            <a:endParaRPr lang="en-US" sz="2000" i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515286582_eaa60305bd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10" y="0"/>
            <a:ext cx="9155010" cy="6106320"/>
          </a:xfrm>
          <a:prstGeom prst="rect">
            <a:avLst/>
          </a:prstGeom>
        </p:spPr>
      </p:pic>
      <p:pic>
        <p:nvPicPr>
          <p:cNvPr id="4" name="Picture 3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5779278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71307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7. Establish Rules of Engagement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9968" y="0"/>
            <a:ext cx="34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Photo Credit: U.S. Army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i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5" name="Picture 4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641130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586" y="159173"/>
            <a:ext cx="9340974" cy="1842177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8. Nourish with Great Content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1-03-30 at 10.11.0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27498"/>
            <a:ext cx="9144000" cy="6406776"/>
          </a:xfrm>
          <a:prstGeom prst="rect">
            <a:avLst/>
          </a:prstGeom>
        </p:spPr>
      </p:pic>
      <p:pic>
        <p:nvPicPr>
          <p:cNvPr id="7" name="Picture 6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5721546"/>
            <a:ext cx="9163240" cy="11364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5509862"/>
            <a:ext cx="914400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9. Monitor, Measure, Analyze, </a:t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>Tweak &amp; Repeat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362" y="227595"/>
            <a:ext cx="3892826" cy="231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1362" y="227595"/>
            <a:ext cx="22764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9873" y="227595"/>
            <a:ext cx="2115493" cy="91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5"/>
          <a:srcRect t="5847" r="961"/>
          <a:stretch>
            <a:fillRect/>
          </a:stretch>
        </p:blipFill>
        <p:spPr bwMode="auto">
          <a:xfrm>
            <a:off x="4887062" y="1524000"/>
            <a:ext cx="3760051" cy="218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0742" y="3459988"/>
            <a:ext cx="38004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IMG_13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217" y="3711127"/>
            <a:ext cx="284797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519994" y="3136735"/>
            <a:ext cx="1665168" cy="3721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2717800"/>
            <a:ext cx="285420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000" dirty="0">
                <a:solidFill>
                  <a:srgbClr val="F15A31"/>
                </a:solidFill>
              </a:rPr>
              <a:t>The Q4 2009 New York City </a:t>
            </a:r>
            <a:r>
              <a:rPr lang="en-US" sz="2000" dirty="0" smtClean="0">
                <a:solidFill>
                  <a:srgbClr val="F15A31"/>
                </a:solidFill>
              </a:rPr>
              <a:t>campaign:</a:t>
            </a:r>
            <a:endParaRPr lang="en-US" sz="2000" dirty="0">
              <a:solidFill>
                <a:srgbClr val="F15A31"/>
              </a:solidFill>
            </a:endParaRPr>
          </a:p>
          <a:p>
            <a:pPr eaLnBrk="0" hangingPunct="0"/>
            <a:endParaRPr lang="en-US" sz="2000" dirty="0">
              <a:solidFill>
                <a:srgbClr val="F15A31"/>
              </a:solidFill>
            </a:endParaRPr>
          </a:p>
          <a:p>
            <a:pPr eaLnBrk="0" hangingPunct="0"/>
            <a:r>
              <a:rPr lang="en-US" sz="2000" dirty="0">
                <a:solidFill>
                  <a:srgbClr val="F15A31"/>
                </a:solidFill>
              </a:rPr>
              <a:t>723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>
                <a:solidFill>
                  <a:srgbClr val="7F7F7F"/>
                </a:solidFill>
              </a:rPr>
              <a:t>sales leads </a:t>
            </a:r>
          </a:p>
          <a:p>
            <a:pPr eaLnBrk="0" hangingPunct="0"/>
            <a:r>
              <a:rPr lang="en-US" sz="2000" dirty="0">
                <a:solidFill>
                  <a:srgbClr val="F15A31"/>
                </a:solidFill>
              </a:rPr>
              <a:t>900+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>
                <a:solidFill>
                  <a:srgbClr val="7F7F7F"/>
                </a:solidFill>
              </a:rPr>
              <a:t>sweeps leads </a:t>
            </a:r>
          </a:p>
          <a:p>
            <a:pPr eaLnBrk="0" hangingPunct="0"/>
            <a:r>
              <a:rPr lang="en-US" sz="2000" dirty="0">
                <a:solidFill>
                  <a:srgbClr val="F15A31"/>
                </a:solidFill>
              </a:rPr>
              <a:t>$1,067,000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revenue (by close of Q4 2009)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000" dirty="0" smtClean="0">
                <a:solidFill>
                  <a:srgbClr val="FF6600"/>
                </a:solidFill>
                <a:latin typeface="Apex New Book Italic" pitchFamily="50" charset="0"/>
              </a:rPr>
              <a:t>114</a:t>
            </a:r>
            <a:r>
              <a:rPr lang="en-US" sz="2000" dirty="0">
                <a:solidFill>
                  <a:srgbClr val="FF6600"/>
                </a:solidFill>
                <a:latin typeface="Apex New Book Italic" pitchFamily="50" charset="0"/>
              </a:rPr>
              <a:t>%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pex New Book Italic" pitchFamily="50" charset="0"/>
              </a:rPr>
              <a:t>year-over-year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pex New Book Italic" pitchFamily="50" charset="0"/>
              </a:rPr>
              <a:t>increase</a:t>
            </a:r>
          </a:p>
          <a:p>
            <a:pPr eaLnBrk="0" hangingPunct="0"/>
            <a:endParaRPr lang="en-US" sz="2000" dirty="0">
              <a:solidFill>
                <a:schemeClr val="bg2"/>
              </a:solidFill>
              <a:latin typeface="Apex New Book Italic" pitchFamily="50" charset="0"/>
            </a:endParaRPr>
          </a:p>
          <a:p>
            <a:pPr eaLnBrk="0" hangingPunct="0"/>
            <a:endParaRPr lang="en-US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1-03-30 at 10.29.5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298450"/>
            <a:ext cx="2959100" cy="800100"/>
          </a:xfrm>
          <a:prstGeom prst="rect">
            <a:avLst/>
          </a:prstGeom>
        </p:spPr>
      </p:pic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6700" y="1828800"/>
            <a:ext cx="285420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000" dirty="0">
                <a:solidFill>
                  <a:srgbClr val="F15A31"/>
                </a:solidFill>
              </a:rPr>
              <a:t>The Q4 </a:t>
            </a:r>
            <a:r>
              <a:rPr lang="en-US" sz="2000" dirty="0" smtClean="0">
                <a:solidFill>
                  <a:srgbClr val="F15A31"/>
                </a:solidFill>
              </a:rPr>
              <a:t>2010 Campaign:</a:t>
            </a:r>
            <a:endParaRPr lang="en-US" sz="2000" dirty="0">
              <a:solidFill>
                <a:srgbClr val="F15A31"/>
              </a:solidFill>
            </a:endParaRPr>
          </a:p>
          <a:p>
            <a:pPr eaLnBrk="0" hangingPunct="0"/>
            <a:endParaRPr lang="en-US" sz="2000" dirty="0" smtClean="0">
              <a:solidFill>
                <a:srgbClr val="F15A31"/>
              </a:solidFill>
            </a:endParaRPr>
          </a:p>
          <a:p>
            <a:pPr eaLnBrk="0" hangingPunct="0"/>
            <a:r>
              <a:rPr lang="en-US" sz="2000" dirty="0" smtClean="0">
                <a:solidFill>
                  <a:srgbClr val="F15A31"/>
                </a:solidFill>
              </a:rPr>
              <a:t>35</a:t>
            </a:r>
            <a:r>
              <a:rPr lang="en-US" sz="2000" dirty="0" smtClean="0">
                <a:solidFill>
                  <a:schemeClr val="bg2"/>
                </a:solidFill>
              </a:rPr>
              <a:t> </a:t>
            </a:r>
            <a:r>
              <a:rPr lang="en-US" sz="2000" dirty="0" smtClean="0">
                <a:solidFill>
                  <a:srgbClr val="7F7F7F"/>
                </a:solidFill>
              </a:rPr>
              <a:t>interviews </a:t>
            </a:r>
          </a:p>
          <a:p>
            <a:pPr eaLnBrk="0" hangingPunct="0"/>
            <a:r>
              <a:rPr lang="en-US" sz="2000" dirty="0" smtClean="0">
                <a:solidFill>
                  <a:srgbClr val="F15A31"/>
                </a:solidFill>
              </a:rPr>
              <a:t>594 </a:t>
            </a:r>
            <a:r>
              <a:rPr lang="en-US" sz="2000" dirty="0" smtClean="0">
                <a:solidFill>
                  <a:srgbClr val="7F7F7F"/>
                </a:solidFill>
              </a:rPr>
              <a:t>articles  </a:t>
            </a:r>
          </a:p>
          <a:p>
            <a:pPr eaLnBrk="0" hangingPunct="0"/>
            <a:r>
              <a:rPr lang="en-US" sz="2000" dirty="0" smtClean="0">
                <a:solidFill>
                  <a:srgbClr val="F15A31"/>
                </a:solidFill>
              </a:rPr>
              <a:t>267,399</a:t>
            </a:r>
            <a:r>
              <a:rPr lang="en-US" sz="2000" dirty="0" smtClean="0">
                <a:solidFill>
                  <a:schemeClr val="bg2"/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visitors to the site in 90-days directly from articles placed</a:t>
            </a:r>
            <a:b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000" dirty="0" smtClean="0">
                <a:solidFill>
                  <a:srgbClr val="FF6600"/>
                </a:solidFill>
              </a:rPr>
              <a:t>357 </a:t>
            </a:r>
            <a:r>
              <a:rPr lang="en-US" sz="2000" dirty="0" smtClean="0">
                <a:solidFill>
                  <a:srgbClr val="FF6600"/>
                </a:solidFill>
                <a:latin typeface="Apex New Book Italic" pitchFamily="50" charset="0"/>
              </a:rPr>
              <a:t>%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pex New Book Italic" pitchFamily="50" charset="0"/>
              </a:rPr>
              <a:t>year-over-year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pex New Book Italic" pitchFamily="50" charset="0"/>
              </a:rPr>
              <a:t>increase</a:t>
            </a:r>
          </a:p>
          <a:p>
            <a:pPr eaLnBrk="0" hangingPunct="0"/>
            <a:endParaRPr lang="en-US" sz="2000" dirty="0">
              <a:solidFill>
                <a:schemeClr val="bg2"/>
              </a:solidFill>
              <a:latin typeface="Apex New Book Italic" pitchFamily="50" charset="0"/>
            </a:endParaRPr>
          </a:p>
          <a:p>
            <a:pPr eaLnBrk="0" hangingPunct="0"/>
            <a:endParaRPr lang="en-US" sz="2000" dirty="0">
              <a:solidFill>
                <a:schemeClr val="bg2"/>
              </a:solidFill>
            </a:endParaRPr>
          </a:p>
        </p:txBody>
      </p:sp>
      <p:pic>
        <p:nvPicPr>
          <p:cNvPr id="11" name="Picture 10" descr="Screen shot 2011-03-30 at 10.37.3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0902" y="1117600"/>
            <a:ext cx="5778500" cy="800100"/>
          </a:xfrm>
          <a:prstGeom prst="rect">
            <a:avLst/>
          </a:prstGeom>
        </p:spPr>
      </p:pic>
      <p:pic>
        <p:nvPicPr>
          <p:cNvPr id="12" name="Picture 11" descr="Screen shot 2011-03-30 at 10.37.23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0" y="1905000"/>
            <a:ext cx="5740400" cy="698500"/>
          </a:xfrm>
          <a:prstGeom prst="rect">
            <a:avLst/>
          </a:prstGeom>
        </p:spPr>
      </p:pic>
      <p:pic>
        <p:nvPicPr>
          <p:cNvPr id="13" name="Picture 12" descr="Screen shot 2011-03-30 at 10.37.15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2300" y="2679700"/>
            <a:ext cx="5613400" cy="863600"/>
          </a:xfrm>
          <a:prstGeom prst="rect">
            <a:avLst/>
          </a:prstGeom>
        </p:spPr>
      </p:pic>
      <p:pic>
        <p:nvPicPr>
          <p:cNvPr id="15" name="Picture 14" descr="Screen shot 2011-03-30 at 10.37.06 A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0602" y="3727450"/>
            <a:ext cx="5461000" cy="698500"/>
          </a:xfrm>
          <a:prstGeom prst="rect">
            <a:avLst/>
          </a:prstGeom>
        </p:spPr>
      </p:pic>
      <p:pic>
        <p:nvPicPr>
          <p:cNvPr id="16" name="Picture 15" descr="Screen shot 2011-03-30 at 10.36.59 A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4850" y="4578350"/>
            <a:ext cx="2755900" cy="812800"/>
          </a:xfrm>
          <a:prstGeom prst="rect">
            <a:avLst/>
          </a:prstGeom>
        </p:spPr>
      </p:pic>
      <p:pic>
        <p:nvPicPr>
          <p:cNvPr id="17" name="Picture 16" descr="Screen shot 2011-03-30 at 10.36.50 AM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1400" y="4578350"/>
            <a:ext cx="2667000" cy="8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03-30 at 9.14.2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60" y="0"/>
            <a:ext cx="8686800" cy="8517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03-30 at 9.27.5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3572"/>
            <a:ext cx="9144000" cy="4438208"/>
          </a:xfrm>
          <a:prstGeom prst="rect">
            <a:avLst/>
          </a:prstGeom>
        </p:spPr>
      </p:pic>
      <p:pic>
        <p:nvPicPr>
          <p:cNvPr id="4" name="Picture 3" descr="Screen shot 2011-03-30 at 9.31.3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89" y="272598"/>
            <a:ext cx="2500950" cy="808234"/>
          </a:xfrm>
          <a:prstGeom prst="rect">
            <a:avLst/>
          </a:prstGeom>
        </p:spPr>
      </p:pic>
      <p:pic>
        <p:nvPicPr>
          <p:cNvPr id="5" name="Picture 4" descr="Screen shot 2011-03-30 at 9.42.00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3739" y="1880778"/>
            <a:ext cx="5507008" cy="376255"/>
          </a:xfrm>
          <a:prstGeom prst="rect">
            <a:avLst/>
          </a:prstGeom>
        </p:spPr>
      </p:pic>
      <p:pic>
        <p:nvPicPr>
          <p:cNvPr id="6" name="Picture 5" descr="Screen shot 2011-03-30 at 9.41.52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3739" y="1401110"/>
            <a:ext cx="5883263" cy="456067"/>
          </a:xfrm>
          <a:prstGeom prst="rect">
            <a:avLst/>
          </a:prstGeom>
        </p:spPr>
      </p:pic>
      <p:pic>
        <p:nvPicPr>
          <p:cNvPr id="8" name="Picture 7" descr="Screen shot 2011-03-30 at 9.43.52 A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3739" y="864990"/>
            <a:ext cx="6134100" cy="5814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71381" y="272598"/>
            <a:ext cx="3097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Celebrity Judges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techaffectlogo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731" y="327149"/>
            <a:ext cx="3458509" cy="8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Screen shot 2011-03-30 at 9.48.47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440" y="266700"/>
            <a:ext cx="4851400" cy="6324600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/>
          </p:cNvSpPr>
          <p:nvPr/>
        </p:nvSpPr>
        <p:spPr bwMode="auto">
          <a:xfrm>
            <a:off x="5943600" y="6503988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B0EDC553-59D5-C44E-8794-076946CA1C47}" type="datetime1">
              <a:rPr lang="en-US"/>
              <a:pPr/>
              <a:t>3/30/11</a:t>
            </a:fld>
            <a:endParaRPr lang="en-US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 l="800" r="7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720725" y="1371600"/>
            <a:ext cx="152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prstTxWarp prst="textNoShape">
              <a:avLst/>
            </a:prstTxWarp>
          </a:bodyPr>
          <a:lstStyle/>
          <a:p>
            <a:pPr marL="115888" indent="-115888">
              <a:spcBef>
                <a:spcPct val="20000"/>
              </a:spcBef>
              <a:buFont typeface="Apex New Book" pitchFamily="50" charset="0"/>
              <a:buNone/>
            </a:pPr>
            <a:endParaRPr lang="en-US" sz="4400">
              <a:solidFill>
                <a:schemeClr val="bg1"/>
              </a:solidFill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85800" y="18288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prstTxWarp prst="textNoShape">
              <a:avLst/>
            </a:prstTxWarp>
          </a:bodyPr>
          <a:lstStyle/>
          <a:p>
            <a:pPr marL="115888" indent="-115888">
              <a:spcBef>
                <a:spcPct val="20000"/>
              </a:spcBef>
              <a:buFont typeface="Apex New Book" pitchFamily="50" charset="0"/>
              <a:buNone/>
            </a:pPr>
            <a:endParaRPr lang="en-US" sz="5400">
              <a:solidFill>
                <a:schemeClr val="bg1"/>
              </a:solidFill>
              <a:latin typeface="Apex New Medium" pitchFamily="50" charset="0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85800" y="15240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219200" y="2667000"/>
            <a:ext cx="685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85800" y="1228478"/>
            <a:ext cx="6629400" cy="415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Contact Information &amp; Resources: </a:t>
            </a:r>
          </a:p>
          <a:p>
            <a:pPr eaLnBrk="0" hangingPunct="0"/>
            <a:endParaRPr lang="en-US" sz="240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On 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Slideshare</a:t>
            </a:r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 – 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www.slideshare.net/sfathi</a:t>
            </a:r>
            <a:endParaRPr lang="en-US" sz="240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0" hangingPunct="0"/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Sandra Fathi </a:t>
            </a:r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sfathi@affectstrategies.com</a:t>
            </a:r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endParaRPr lang="en-US" sz="240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Twitter: @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sandrafathi</a:t>
            </a:r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LinkedIn, 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Facebook</a:t>
            </a:r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: Sandra Fathi </a:t>
            </a:r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Web: 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www.affectstrategies.com</a:t>
            </a:r>
            <a:endParaRPr lang="en-US" sz="2400" dirty="0">
              <a:solidFill>
                <a:schemeClr val="bg1"/>
              </a:solidFill>
            </a:endParaRPr>
          </a:p>
          <a:p>
            <a:pPr eaLnBrk="0" hangingPunct="0"/>
            <a:r>
              <a:rPr lang="en-US" sz="24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Blog: </a:t>
            </a:r>
            <a:r>
              <a:rPr lang="en-US" sz="2400" dirty="0" err="1">
                <a:solidFill>
                  <a:schemeClr val="bg1"/>
                </a:solidFill>
                <a:ea typeface="Times New Roman" charset="0"/>
                <a:cs typeface="Times New Roman" charset="0"/>
              </a:rPr>
              <a:t>www.techaffect.com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693988"/>
            <a:ext cx="533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1-03-30 at 10.00.1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40" y="-1680960"/>
            <a:ext cx="9163240" cy="8754167"/>
          </a:xfrm>
          <a:prstGeom prst="rect">
            <a:avLst/>
          </a:prstGeom>
        </p:spPr>
      </p:pic>
      <p:pic>
        <p:nvPicPr>
          <p:cNvPr id="5" name="Picture 4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5779278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3515" y="53879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1. Start with the End in Mind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6987"/>
            <a:ext cx="34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 Credit: </a:t>
            </a:r>
            <a:r>
              <a:rPr lang="en-US" dirty="0" err="1" smtClean="0">
                <a:solidFill>
                  <a:schemeClr val="bg1"/>
                </a:solidFill>
              </a:rPr>
              <a:t>WeddingDish.com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nter 0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184" y="-1710"/>
            <a:ext cx="10588915" cy="7607998"/>
          </a:xfrm>
          <a:prstGeom prst="rect">
            <a:avLst/>
          </a:prstGeom>
        </p:spPr>
      </p:pic>
      <p:pic>
        <p:nvPicPr>
          <p:cNvPr id="6" name="Picture 5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5779278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8480" y="5567594"/>
            <a:ext cx="916324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2. Identify &amp; Understand Your Audience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03-30 at 3.10.0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40" y="0"/>
            <a:ext cx="9182966" cy="6858000"/>
          </a:xfrm>
          <a:prstGeom prst="rect">
            <a:avLst/>
          </a:prstGeom>
        </p:spPr>
      </p:pic>
      <p:pic>
        <p:nvPicPr>
          <p:cNvPr id="4" name="Picture 3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40" y="1091249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080" y="918053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3. Fish Where the Fish Are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03-30 at 3.05.2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7080"/>
            <a:ext cx="9163240" cy="6070163"/>
          </a:xfrm>
          <a:prstGeom prst="rect">
            <a:avLst/>
          </a:prstGeom>
        </p:spPr>
      </p:pic>
      <p:pic>
        <p:nvPicPr>
          <p:cNvPr id="4" name="Picture 3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118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16707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4. Key Performance Indicators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85153"/>
            <a:ext cx="34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 Credit: </a:t>
            </a:r>
            <a:r>
              <a:rPr lang="en-US" dirty="0" err="1" smtClean="0">
                <a:solidFill>
                  <a:schemeClr val="bg1"/>
                </a:solidFill>
              </a:rPr>
              <a:t>SheKnows.com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socialmediamatri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2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03-30 at 3.01.4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7081" y="-19245"/>
            <a:ext cx="10059625" cy="6427421"/>
          </a:xfrm>
          <a:prstGeom prst="rect">
            <a:avLst/>
          </a:prstGeom>
        </p:spPr>
      </p:pic>
      <p:pic>
        <p:nvPicPr>
          <p:cNvPr id="4" name="Picture 3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1694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618498"/>
            <a:ext cx="9523998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5. Build Tracking, Tripwires &amp; Milestones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1-03-30 at 2.58.5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96951"/>
            <a:ext cx="9165888" cy="8271655"/>
          </a:xfrm>
          <a:prstGeom prst="rect">
            <a:avLst/>
          </a:prstGeom>
        </p:spPr>
      </p:pic>
      <p:pic>
        <p:nvPicPr>
          <p:cNvPr id="5" name="Picture 4" descr="Screen shot 2011-03-30 at 2.43.5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1605"/>
            <a:ext cx="9163240" cy="1097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224" y="4595575"/>
            <a:ext cx="7772400" cy="1470025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6. Map Out a Plan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228</Words>
  <Application>Microsoft Macintosh PowerPoint</Application>
  <PresentationFormat>On-screen Show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Social Media &amp; Integrated Marketing Programs: How to Monitor, Measure &amp; Demonstrate Results</vt:lpstr>
      <vt:lpstr>Slide 2</vt:lpstr>
      <vt:lpstr>1. Start with the End in Mind</vt:lpstr>
      <vt:lpstr>2. Identify &amp; Understand Your Audience</vt:lpstr>
      <vt:lpstr>3. Fish Where the Fish Are</vt:lpstr>
      <vt:lpstr>4. Key Performance Indicators</vt:lpstr>
      <vt:lpstr>Slide 7</vt:lpstr>
      <vt:lpstr>5. Build Tracking, Tripwires &amp; Milestones</vt:lpstr>
      <vt:lpstr>6. Map Out a Plan</vt:lpstr>
      <vt:lpstr>7. Establish Rules of Engagement</vt:lpstr>
      <vt:lpstr>8. Nourish with Great Content</vt:lpstr>
      <vt:lpstr>9. Monitor, Measure, Analyze,  Tweak &amp; Repeat</vt:lpstr>
      <vt:lpstr>Slide 13</vt:lpstr>
      <vt:lpstr>Slide 14</vt:lpstr>
      <vt:lpstr>Slide 15</vt:lpstr>
      <vt:lpstr>Slide 16</vt:lpstr>
      <vt:lpstr>Slide 17</vt:lpstr>
      <vt:lpstr>Slide 18</vt:lpstr>
    </vt:vector>
  </TitlesOfParts>
  <Company>Affect Strategies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Monitor, Measure &amp; Demonstrate Results</dc:title>
  <dc:creator>Sandra Fathi</dc:creator>
  <cp:lastModifiedBy>Sophia DeMartini</cp:lastModifiedBy>
  <cp:revision>31</cp:revision>
  <dcterms:created xsi:type="dcterms:W3CDTF">2011-03-30T18:50:09Z</dcterms:created>
  <dcterms:modified xsi:type="dcterms:W3CDTF">2011-03-30T18:50:25Z</dcterms:modified>
</cp:coreProperties>
</file>